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8" r:id="rId3"/>
    <p:sldId id="259" r:id="rId4"/>
    <p:sldId id="261" r:id="rId5"/>
    <p:sldId id="260" r:id="rId6"/>
    <p:sldId id="302" r:id="rId7"/>
    <p:sldId id="286" r:id="rId8"/>
    <p:sldId id="288" r:id="rId9"/>
    <p:sldId id="287" r:id="rId10"/>
    <p:sldId id="289" r:id="rId11"/>
    <p:sldId id="290" r:id="rId12"/>
    <p:sldId id="299" r:id="rId13"/>
    <p:sldId id="291" r:id="rId14"/>
    <p:sldId id="262" r:id="rId15"/>
    <p:sldId id="264" r:id="rId16"/>
    <p:sldId id="300" r:id="rId17"/>
    <p:sldId id="298" r:id="rId18"/>
    <p:sldId id="292" r:id="rId19"/>
    <p:sldId id="270" r:id="rId20"/>
    <p:sldId id="271" r:id="rId21"/>
    <p:sldId id="301" r:id="rId22"/>
    <p:sldId id="297" r:id="rId23"/>
    <p:sldId id="295" r:id="rId24"/>
    <p:sldId id="293" r:id="rId25"/>
    <p:sldId id="27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/>
    <p:restoredTop sz="94655"/>
  </p:normalViewPr>
  <p:slideViewPr>
    <p:cSldViewPr snapToGrid="0" snapToObjects="1">
      <p:cViewPr varScale="1">
        <p:scale>
          <a:sx n="132" d="100"/>
          <a:sy n="132" d="100"/>
        </p:scale>
        <p:origin x="19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92FFE-7FD3-3947-BACD-C5D268217A38}" type="datetimeFigureOut">
              <a:rPr lang="en-US" smtClean="0"/>
              <a:t>8/8/17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80E41-C8F3-E24B-8428-3EDD38DB9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51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44E52-D502-8847-8176-F525AD293634}" type="datetimeFigureOut">
              <a:rPr lang="en-US" smtClean="0"/>
              <a:t>8/8/17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6CBDF-DB59-C44F-AF4B-B28C6E233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30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mazon.com/Smraza-Starter-Arduino-Breadboard-Acrylic/dp/B01LX65IK2/ref=sr_1_4?s=electronics&amp;ie=UTF8&amp;qid=1491432224&amp;sr=1-4&amp;keywords=arduino+breadboard+ki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Programming the </a:t>
            </a:r>
            <a:r>
              <a:rPr lang="en-US" dirty="0" err="1" smtClean="0"/>
              <a:t>arduino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Cary </a:t>
            </a:r>
            <a:r>
              <a:rPr lang="en-US" dirty="0"/>
              <a:t>area public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42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0" r="20973" b="-2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en-US" dirty="0"/>
              <a:t>Setup vs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r>
              <a:rPr lang="en-US" b="1" dirty="0"/>
              <a:t>setup()</a:t>
            </a:r>
          </a:p>
          <a:p>
            <a:pPr lvl="1"/>
            <a:r>
              <a:rPr lang="en-US" dirty="0"/>
              <a:t>one time at power up</a:t>
            </a:r>
          </a:p>
          <a:p>
            <a:pPr lvl="1"/>
            <a:r>
              <a:rPr lang="en-US" dirty="0"/>
              <a:t>initialize hardware, variables, etc.</a:t>
            </a:r>
          </a:p>
          <a:p>
            <a:r>
              <a:rPr lang="en-US" b="1" dirty="0"/>
              <a:t>loop()</a:t>
            </a:r>
          </a:p>
          <a:p>
            <a:pPr lvl="1"/>
            <a:r>
              <a:rPr lang="en-US" dirty="0"/>
              <a:t>continuous loop</a:t>
            </a:r>
          </a:p>
          <a:p>
            <a:pPr lvl="1"/>
            <a:r>
              <a:rPr lang="en-US" dirty="0"/>
              <a:t>main program</a:t>
            </a:r>
          </a:p>
          <a:p>
            <a:pPr lvl="1"/>
            <a:r>
              <a:rPr lang="en-US" dirty="0"/>
              <a:t>restarts at the top each time</a:t>
            </a:r>
          </a:p>
        </p:txBody>
      </p:sp>
    </p:spTree>
    <p:extLst>
      <p:ext uri="{BB962C8B-B14F-4D97-AF65-F5344CB8AC3E}">
        <p14:creationId xmlns:p14="http://schemas.microsoft.com/office/powerpoint/2010/main" val="1917649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8" r="2" b="12452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Input and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Pins</a:t>
            </a:r>
          </a:p>
          <a:p>
            <a:r>
              <a:rPr lang="en-US" sz="1800" dirty="0"/>
              <a:t>input </a:t>
            </a:r>
            <a:r>
              <a:rPr lang="mr-IN" sz="1800" dirty="0"/>
              <a:t>–</a:t>
            </a:r>
            <a:r>
              <a:rPr lang="en-US" sz="1800" dirty="0"/>
              <a:t> read values / data / sensors</a:t>
            </a:r>
          </a:p>
          <a:p>
            <a:r>
              <a:rPr lang="en-US" sz="1800" dirty="0"/>
              <a:t>output </a:t>
            </a:r>
            <a:r>
              <a:rPr lang="mr-IN" sz="1800" dirty="0"/>
              <a:t>–</a:t>
            </a:r>
            <a:r>
              <a:rPr lang="en-US" sz="1800" dirty="0"/>
              <a:t> drive motor / speaker / light</a:t>
            </a:r>
          </a:p>
          <a:p>
            <a:r>
              <a:rPr lang="en-US" sz="1800" dirty="0"/>
              <a:t>network interface</a:t>
            </a:r>
          </a:p>
          <a:p>
            <a:r>
              <a:rPr lang="en-US" sz="1800" dirty="0"/>
              <a:t>pull-up resistors</a:t>
            </a:r>
          </a:p>
          <a:p>
            <a:r>
              <a:rPr lang="en-US" sz="1800" dirty="0"/>
              <a:t>analog and </a:t>
            </a:r>
            <a:r>
              <a:rPr lang="en-US" sz="1800" dirty="0" smtClean="0"/>
              <a:t>digital</a:t>
            </a:r>
          </a:p>
          <a:p>
            <a:r>
              <a:rPr lang="en-US" sz="1800" dirty="0" err="1" smtClean="0"/>
              <a:t>pwm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31226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991" y="1115267"/>
            <a:ext cx="3911451" cy="4283039"/>
          </a:xfrm>
          <a:prstGeom prst="rect">
            <a:avLst/>
          </a:prstGeom>
        </p:spPr>
      </p:pic>
      <p:sp>
        <p:nvSpPr>
          <p:cNvPr id="4" name="AutoShape 2" descr="/ENResource/p1109"/>
          <p:cNvSpPr>
            <a:spLocks noChangeAspect="1" noChangeArrowheads="1"/>
          </p:cNvSpPr>
          <p:nvPr/>
        </p:nvSpPr>
        <p:spPr bwMode="auto">
          <a:xfrm>
            <a:off x="0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pPr algn="ctr"/>
            <a:r>
              <a:rPr lang="en-US" sz="28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  <a:t>pwm</a:t>
            </a:r>
            <a:endParaRPr lang="en-US" sz="28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5580000" scaled="0"/>
                <a:tileRect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1800" dirty="0" smtClean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duty cycle</a:t>
            </a:r>
          </a:p>
          <a:p>
            <a:r>
              <a:rPr lang="en-US" sz="1800" dirty="0" smtClean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on and off</a:t>
            </a:r>
          </a:p>
          <a:p>
            <a:r>
              <a:rPr lang="en-US" sz="1800" dirty="0" smtClean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LED brightness</a:t>
            </a:r>
            <a:endParaRPr lang="en-US" sz="18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30231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740" y="1621292"/>
            <a:ext cx="3416888" cy="341688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137" y="609600"/>
            <a:ext cx="6132446" cy="1905000"/>
          </a:xfrm>
        </p:spPr>
        <p:txBody>
          <a:bodyPr>
            <a:normAutofit/>
          </a:bodyPr>
          <a:lstStyle/>
          <a:p>
            <a:r>
              <a:rPr lang="en-US" dirty="0"/>
              <a:t>debugging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9138" y="2666999"/>
            <a:ext cx="6271591" cy="3395871"/>
          </a:xfrm>
        </p:spPr>
        <p:txBody>
          <a:bodyPr anchor="t">
            <a:normAutofit/>
          </a:bodyPr>
          <a:lstStyle/>
          <a:p>
            <a:r>
              <a:rPr lang="en-US" dirty="0"/>
              <a:t>no monitor or display</a:t>
            </a:r>
          </a:p>
          <a:p>
            <a:r>
              <a:rPr lang="en-US" dirty="0"/>
              <a:t>use serial port to print to serial monitor</a:t>
            </a:r>
          </a:p>
          <a:p>
            <a:r>
              <a:rPr lang="en-US" dirty="0"/>
              <a:t>use LEDs to indicate position in program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946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54197" y="457414"/>
            <a:ext cx="4283039" cy="55987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 dirty="0"/>
              <a:t>Breadboards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Power and ground rows</a:t>
            </a:r>
          </a:p>
          <a:p>
            <a:r>
              <a:rPr lang="en-US" sz="1800" dirty="0" smtClean="0"/>
              <a:t>Columns are connected</a:t>
            </a:r>
          </a:p>
          <a:p>
            <a:r>
              <a:rPr lang="en-US" sz="1800" dirty="0" smtClean="0"/>
              <a:t>Two sides </a:t>
            </a:r>
            <a:r>
              <a:rPr lang="mr-IN" sz="1800" dirty="0" smtClean="0"/>
              <a:t>–</a:t>
            </a:r>
            <a:r>
              <a:rPr lang="en-US" sz="1800" dirty="0" smtClean="0"/>
              <a:t> gap separated</a:t>
            </a:r>
          </a:p>
          <a:p>
            <a:r>
              <a:rPr lang="en-US" sz="1800" dirty="0" smtClean="0"/>
              <a:t>Grid Layout</a:t>
            </a:r>
          </a:p>
          <a:p>
            <a:r>
              <a:rPr lang="en-US" sz="1800" dirty="0" smtClean="0"/>
              <a:t>Can you Find C:19?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225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924" y="620720"/>
            <a:ext cx="5441895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352" y="1115267"/>
            <a:ext cx="4283039" cy="42830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en-US" dirty="0" smtClean="0"/>
              <a:t>Resistors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>
            <a:normAutofit/>
          </a:bodyPr>
          <a:lstStyle/>
          <a:p>
            <a:r>
              <a:rPr lang="en-US" dirty="0" smtClean="0"/>
              <a:t>Restrict current</a:t>
            </a:r>
          </a:p>
          <a:p>
            <a:r>
              <a:rPr lang="en-US" dirty="0" smtClean="0"/>
              <a:t>Give off heat</a:t>
            </a:r>
          </a:p>
          <a:p>
            <a:r>
              <a:rPr lang="en-US" dirty="0" smtClean="0"/>
              <a:t>Color bands indicate resistance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57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44" y="1452393"/>
            <a:ext cx="5915570" cy="39338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leds</a:t>
            </a:r>
          </a:p>
        </p:txBody>
      </p:sp>
    </p:spTree>
    <p:extLst>
      <p:ext uri="{BB962C8B-B14F-4D97-AF65-F5344CB8AC3E}">
        <p14:creationId xmlns:p14="http://schemas.microsoft.com/office/powerpoint/2010/main" val="310555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929" y="115717"/>
            <a:ext cx="5743687" cy="656421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222739"/>
            <a:ext cx="5247654" cy="1254369"/>
          </a:xfrm>
        </p:spPr>
        <p:txBody>
          <a:bodyPr>
            <a:normAutofit/>
          </a:bodyPr>
          <a:lstStyle/>
          <a:p>
            <a:r>
              <a:rPr lang="en-US" sz="2800" smtClean="0"/>
              <a:t>learned </a:t>
            </a:r>
            <a:r>
              <a:rPr lang="en-US" sz="2800" dirty="0"/>
              <a:t>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192" y="1380392"/>
            <a:ext cx="5247654" cy="5299541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resistor in D:26 and F:26</a:t>
            </a:r>
          </a:p>
          <a:p>
            <a:r>
              <a:rPr lang="en-US" sz="1800" dirty="0" smtClean="0"/>
              <a:t>LED cathode in C:26</a:t>
            </a:r>
          </a:p>
          <a:p>
            <a:r>
              <a:rPr lang="en-US" sz="1800" dirty="0" smtClean="0"/>
              <a:t>LED anode in C:22</a:t>
            </a:r>
          </a:p>
          <a:p>
            <a:r>
              <a:rPr lang="en-US" sz="1800" dirty="0" smtClean="0"/>
              <a:t>red wire from pin 3 to A:22</a:t>
            </a:r>
          </a:p>
          <a:p>
            <a:r>
              <a:rPr lang="en-US" sz="1800" dirty="0" smtClean="0"/>
              <a:t>green wire from G:26 to </a:t>
            </a:r>
            <a:r>
              <a:rPr lang="en-US" sz="1800" dirty="0" err="1" smtClean="0"/>
              <a:t>gnd</a:t>
            </a:r>
            <a:endParaRPr lang="en-US" sz="1800" dirty="0" smtClean="0"/>
          </a:p>
          <a:p>
            <a:r>
              <a:rPr lang="en-US" sz="1800" dirty="0" smtClean="0"/>
              <a:t>load program1.ino</a:t>
            </a:r>
          </a:p>
          <a:p>
            <a:r>
              <a:rPr lang="en-US" sz="1800" dirty="0" smtClean="0"/>
              <a:t>verify</a:t>
            </a:r>
          </a:p>
          <a:p>
            <a:r>
              <a:rPr lang="en-US" sz="1800" dirty="0" smtClean="0"/>
              <a:t>upload</a:t>
            </a:r>
          </a:p>
          <a:p>
            <a:r>
              <a:rPr lang="en-US" sz="1800" dirty="0" smtClean="0"/>
              <a:t>set port</a:t>
            </a:r>
          </a:p>
          <a:p>
            <a:r>
              <a:rPr lang="en-US" sz="1800" dirty="0" smtClean="0"/>
              <a:t>open serial monitor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47301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Arduino and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 smtClean="0"/>
              <a:t>Millisecond delay</a:t>
            </a:r>
          </a:p>
          <a:p>
            <a:pPr lvl="1"/>
            <a:r>
              <a:rPr lang="en-US" dirty="0" smtClean="0"/>
              <a:t>1 / 1,000 of a second</a:t>
            </a:r>
          </a:p>
          <a:p>
            <a:pPr lvl="1"/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elay</a:t>
            </a:r>
            <a:r>
              <a:rPr lang="en-US" dirty="0" smtClean="0"/>
              <a:t>( 1000 );</a:t>
            </a:r>
          </a:p>
          <a:p>
            <a:r>
              <a:rPr lang="en-US" dirty="0" smtClean="0"/>
              <a:t>Microsecond delay</a:t>
            </a:r>
          </a:p>
          <a:p>
            <a:pPr lvl="1"/>
            <a:r>
              <a:rPr lang="en-US" dirty="0" smtClean="0"/>
              <a:t>1 / 1,000,000 of a second</a:t>
            </a:r>
          </a:p>
          <a:p>
            <a:pPr lvl="1"/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delayMicroseconds</a:t>
            </a:r>
            <a:r>
              <a:rPr lang="en-US" dirty="0" smtClean="0"/>
              <a:t>( 1000000 );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82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46582" r="3992"/>
          <a:stretch/>
        </p:blipFill>
        <p:spPr>
          <a:xfrm>
            <a:off x="5823439" y="1549831"/>
            <a:ext cx="5724188" cy="434302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PhotoResistors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5060184" cy="32162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Change resistance based on light intensity</a:t>
            </a:r>
          </a:p>
          <a:p>
            <a:r>
              <a:rPr lang="en-US" sz="1800" dirty="0" smtClean="0"/>
              <a:t>Voltage division</a:t>
            </a:r>
          </a:p>
        </p:txBody>
      </p:sp>
    </p:spTree>
    <p:extLst>
      <p:ext uri="{BB962C8B-B14F-4D97-AF65-F5344CB8AC3E}">
        <p14:creationId xmlns:p14="http://schemas.microsoft.com/office/powerpoint/2010/main" val="179721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Ryan Brock</a:t>
            </a:r>
          </a:p>
          <a:p>
            <a:r>
              <a:rPr lang="en-US" dirty="0"/>
              <a:t>Software Engineer – 15 Years</a:t>
            </a:r>
          </a:p>
          <a:p>
            <a:r>
              <a:rPr lang="en-US" dirty="0"/>
              <a:t>Purdue University – Computer Science</a:t>
            </a:r>
          </a:p>
          <a:p>
            <a:r>
              <a:rPr lang="en-US" dirty="0"/>
              <a:t>Motorola</a:t>
            </a:r>
          </a:p>
          <a:p>
            <a:r>
              <a:rPr lang="en-US" dirty="0"/>
              <a:t>Zebra Technologies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4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sp>
        <p:nvSpPr>
          <p:cNvPr id="12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5457375" cy="5597200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103" y="1115604"/>
            <a:ext cx="3581749" cy="4607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955" y="620720"/>
            <a:ext cx="4798142" cy="15958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Voltage Division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29826" y="3019545"/>
            <a:ext cx="5486400" cy="10118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</a:t>
            </a:r>
            <a:r>
              <a:rPr lang="en-US" baseline="-25000" dirty="0" err="1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out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= (R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2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dirty="0">
                <a:effectLst/>
              </a:rPr>
              <a:t>÷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(R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1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+ R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2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)) * V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in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endParaRPr lang="en-US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221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3" y="240845"/>
            <a:ext cx="5231496" cy="637987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834189"/>
          </a:xfrm>
        </p:spPr>
        <p:txBody>
          <a:bodyPr>
            <a:normAutofit/>
          </a:bodyPr>
          <a:lstStyle/>
          <a:p>
            <a:r>
              <a:rPr lang="en-US" dirty="0"/>
              <a:t>Read </a:t>
            </a:r>
            <a:r>
              <a:rPr lang="en-US"/>
              <a:t>light intensity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0465" y="1357162"/>
            <a:ext cx="5122606" cy="5082139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330 </a:t>
            </a:r>
            <a:r>
              <a:rPr lang="el-GR" dirty="0" smtClean="0">
                <a:effectLst/>
              </a:rPr>
              <a:t>Ω</a:t>
            </a:r>
            <a:r>
              <a:rPr lang="en-US" dirty="0" smtClean="0">
                <a:effectLst/>
              </a:rPr>
              <a:t> resistor</a:t>
            </a:r>
          </a:p>
          <a:p>
            <a:r>
              <a:rPr lang="en-US" dirty="0" smtClean="0">
                <a:effectLst/>
              </a:rPr>
              <a:t>10K </a:t>
            </a:r>
            <a:r>
              <a:rPr lang="el-GR" dirty="0" smtClean="0">
                <a:effectLst/>
              </a:rPr>
              <a:t>Ω</a:t>
            </a:r>
            <a:r>
              <a:rPr lang="en-US" dirty="0" smtClean="0">
                <a:effectLst/>
              </a:rPr>
              <a:t> resistor</a:t>
            </a:r>
          </a:p>
          <a:p>
            <a:r>
              <a:rPr lang="en-US" dirty="0" err="1" smtClean="0">
                <a:effectLst/>
              </a:rPr>
              <a:t>photoresistor</a:t>
            </a:r>
            <a:endParaRPr lang="en-US" dirty="0" smtClean="0">
              <a:effectLst/>
            </a:endParaRPr>
          </a:p>
          <a:p>
            <a:r>
              <a:rPr lang="en-US" dirty="0" smtClean="0"/>
              <a:t>3 male wires</a:t>
            </a:r>
          </a:p>
          <a:p>
            <a:r>
              <a:rPr lang="en-US" dirty="0" smtClean="0"/>
              <a:t>330 </a:t>
            </a:r>
            <a:r>
              <a:rPr lang="el-GR" dirty="0" smtClean="0">
                <a:effectLst/>
              </a:rPr>
              <a:t>Ω</a:t>
            </a:r>
            <a:r>
              <a:rPr lang="en-US" dirty="0" smtClean="0">
                <a:effectLst/>
              </a:rPr>
              <a:t> resistor in red row and I:11</a:t>
            </a:r>
          </a:p>
          <a:p>
            <a:r>
              <a:rPr lang="en-US" dirty="0" err="1" smtClean="0">
                <a:effectLst/>
              </a:rPr>
              <a:t>photoresistor</a:t>
            </a:r>
            <a:r>
              <a:rPr lang="en-US" dirty="0" smtClean="0">
                <a:effectLst/>
              </a:rPr>
              <a:t> in F:11 and E:11</a:t>
            </a:r>
          </a:p>
          <a:p>
            <a:r>
              <a:rPr lang="en-US" dirty="0" smtClean="0">
                <a:effectLst/>
              </a:rPr>
              <a:t>red wire from 5V to red row</a:t>
            </a:r>
          </a:p>
          <a:p>
            <a:r>
              <a:rPr lang="en-US" dirty="0" smtClean="0">
                <a:effectLst/>
              </a:rPr>
              <a:t>green wire from C:11 to GND</a:t>
            </a:r>
          </a:p>
          <a:p>
            <a:r>
              <a:rPr lang="en-US" dirty="0" smtClean="0">
                <a:effectLst/>
              </a:rPr>
              <a:t>blue wire from H:11 to A0</a:t>
            </a:r>
          </a:p>
          <a:p>
            <a:r>
              <a:rPr lang="en-US" dirty="0" smtClean="0">
                <a:effectLst/>
              </a:rPr>
              <a:t>program2.ino</a:t>
            </a:r>
          </a:p>
          <a:p>
            <a:r>
              <a:rPr lang="en-US" dirty="0" smtClean="0">
                <a:effectLst/>
              </a:rPr>
              <a:t>try 10K </a:t>
            </a:r>
            <a:r>
              <a:rPr lang="el-GR" dirty="0" smtClean="0">
                <a:effectLst/>
              </a:rPr>
              <a:t>Ω</a:t>
            </a:r>
            <a:r>
              <a:rPr lang="en-US" dirty="0" smtClean="0">
                <a:effectLst/>
              </a:rPr>
              <a:t> resistor next</a:t>
            </a:r>
          </a:p>
        </p:txBody>
      </p:sp>
    </p:spTree>
    <p:extLst>
      <p:ext uri="{BB962C8B-B14F-4D97-AF65-F5344CB8AC3E}">
        <p14:creationId xmlns:p14="http://schemas.microsoft.com/office/powerpoint/2010/main" val="1098235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358" y="1115267"/>
            <a:ext cx="5710718" cy="42830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pPr algn="ctr"/>
            <a:r>
              <a:rPr lang="en-US" sz="2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group code</a:t>
            </a:r>
          </a:p>
          <a:p>
            <a:r>
              <a:rPr lang="en-US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reuse code</a:t>
            </a:r>
          </a:p>
          <a:p>
            <a:r>
              <a:rPr lang="en-US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pass in variables</a:t>
            </a:r>
          </a:p>
          <a:p>
            <a:r>
              <a:rPr lang="en-US" sz="1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open program3.ino</a:t>
            </a:r>
          </a:p>
        </p:txBody>
      </p:sp>
    </p:spTree>
    <p:extLst>
      <p:ext uri="{BB962C8B-B14F-4D97-AF65-F5344CB8AC3E}">
        <p14:creationId xmlns:p14="http://schemas.microsoft.com/office/powerpoint/2010/main" val="1297842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94" y="1047013"/>
            <a:ext cx="6916633" cy="444393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DHT11 Temperature and humidity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1800" dirty="0"/>
              <a:t>3 Female-Male </a:t>
            </a:r>
            <a:r>
              <a:rPr lang="en-US" sz="1800" dirty="0" smtClean="0"/>
              <a:t>Wires</a:t>
            </a:r>
          </a:p>
          <a:p>
            <a:r>
              <a:rPr lang="en-US" sz="1800" dirty="0" smtClean="0"/>
              <a:t>‘-’ to GND</a:t>
            </a:r>
          </a:p>
          <a:p>
            <a:r>
              <a:rPr lang="en-US" sz="1800" dirty="0" smtClean="0"/>
              <a:t>‘S’ to pin 2</a:t>
            </a:r>
          </a:p>
          <a:p>
            <a:r>
              <a:rPr lang="en-US" sz="1800" dirty="0" smtClean="0"/>
              <a:t>Middle pin to 5V</a:t>
            </a:r>
          </a:p>
          <a:p>
            <a:r>
              <a:rPr lang="en-US" sz="1800" dirty="0" smtClean="0"/>
              <a:t>Load program 4.ino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50661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0" r="2" b="2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Serial plotter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/>
              <a:t>Close serial monitor</a:t>
            </a:r>
          </a:p>
          <a:p>
            <a:r>
              <a:rPr lang="en-US" sz="1800"/>
              <a:t>Open serial plotter</a:t>
            </a:r>
          </a:p>
          <a:p>
            <a:r>
              <a:rPr lang="en-US" sz="1800"/>
              <a:t>plots values over time</a:t>
            </a:r>
          </a:p>
        </p:txBody>
      </p:sp>
    </p:spTree>
    <p:extLst>
      <p:ext uri="{BB962C8B-B14F-4D97-AF65-F5344CB8AC3E}">
        <p14:creationId xmlns:p14="http://schemas.microsoft.com/office/powerpoint/2010/main" val="2063218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Doing this at home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arduino</a:t>
            </a:r>
            <a:r>
              <a:rPr lang="en-US" dirty="0" smtClean="0"/>
              <a:t> ide is free</a:t>
            </a:r>
          </a:p>
          <a:p>
            <a:r>
              <a:rPr lang="en-US" dirty="0" smtClean="0"/>
              <a:t>atom + </a:t>
            </a:r>
            <a:r>
              <a:rPr lang="en-US" dirty="0" err="1" smtClean="0"/>
              <a:t>platform.io</a:t>
            </a:r>
            <a:endParaRPr lang="en-US" dirty="0" smtClean="0"/>
          </a:p>
          <a:p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uno</a:t>
            </a:r>
            <a:r>
              <a:rPr lang="en-US" dirty="0" smtClean="0"/>
              <a:t> + breadboard kits</a:t>
            </a:r>
          </a:p>
          <a:p>
            <a:r>
              <a:rPr lang="en-US" dirty="0" smtClean="0"/>
              <a:t>some with sensors some with just basics</a:t>
            </a:r>
          </a:p>
          <a:p>
            <a:r>
              <a:rPr lang="en-US" dirty="0" smtClean="0">
                <a:hlinkClick r:id="rId2"/>
              </a:rPr>
              <a:t>$15 and $19 kits </a:t>
            </a:r>
            <a:r>
              <a:rPr lang="mr-IN" dirty="0" smtClean="0">
                <a:hlinkClick r:id="rId2"/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55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219" y="796350"/>
            <a:ext cx="7903365" cy="525573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192" y="2666999"/>
            <a:ext cx="10934042" cy="3216276"/>
          </a:xfrm>
        </p:spPr>
        <p:txBody>
          <a:bodyPr>
            <a:normAutofit/>
          </a:bodyPr>
          <a:lstStyle/>
          <a:p>
            <a:r>
              <a:rPr lang="en-US" b="1" dirty="0"/>
              <a:t>Twitter</a:t>
            </a:r>
            <a:r>
              <a:rPr lang="en-US" dirty="0"/>
              <a:t>: @borq79</a:t>
            </a:r>
          </a:p>
          <a:p>
            <a:r>
              <a:rPr lang="en-US" b="1" dirty="0"/>
              <a:t>Email: </a:t>
            </a:r>
            <a:r>
              <a:rPr lang="en-US" dirty="0"/>
              <a:t>borq79@gmail.com</a:t>
            </a:r>
          </a:p>
          <a:p>
            <a:r>
              <a:rPr lang="en-US" b="1" dirty="0" err="1"/>
              <a:t>Github</a:t>
            </a:r>
            <a:r>
              <a:rPr lang="en-US" b="1" dirty="0"/>
              <a:t> Repo: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/borq79/</a:t>
            </a:r>
            <a:r>
              <a:rPr lang="en-US" dirty="0" err="1"/>
              <a:t>cs.edu</a:t>
            </a:r>
            <a:endParaRPr lang="en-US" dirty="0"/>
          </a:p>
          <a:p>
            <a:r>
              <a:rPr lang="en-US" b="1" dirty="0"/>
              <a:t>Google Discussion Group</a:t>
            </a:r>
            <a:r>
              <a:rPr lang="en-US" dirty="0"/>
              <a:t>: https://</a:t>
            </a:r>
            <a:r>
              <a:rPr lang="en-US" dirty="0" err="1"/>
              <a:t>groups.google.com</a:t>
            </a:r>
            <a:r>
              <a:rPr lang="en-US" dirty="0"/>
              <a:t>/forum/#!forum/</a:t>
            </a:r>
            <a:r>
              <a:rPr lang="en-US" dirty="0" err="1"/>
              <a:t>cary</a:t>
            </a:r>
            <a:r>
              <a:rPr lang="en-US" dirty="0"/>
              <a:t>-area-computer-science-education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29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9" r="37669" b="2"/>
          <a:stretch/>
        </p:blipFill>
        <p:spPr>
          <a:xfrm>
            <a:off x="8546182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6842381" cy="1905000"/>
          </a:xfrm>
        </p:spPr>
        <p:txBody>
          <a:bodyPr>
            <a:normAutofit/>
          </a:bodyPr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6930871" cy="3124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dirty="0"/>
              <a:t>Learn how </a:t>
            </a:r>
            <a:r>
              <a:rPr lang="en-US" sz="1900" dirty="0" smtClean="0"/>
              <a:t>to use the Arduino IDE</a:t>
            </a:r>
            <a:endParaRPr lang="en-US" sz="1900" dirty="0"/>
          </a:p>
          <a:p>
            <a:pPr>
              <a:lnSpc>
                <a:spcPct val="90000"/>
              </a:lnSpc>
            </a:pPr>
            <a:r>
              <a:rPr lang="en-US" sz="1900" dirty="0" smtClean="0"/>
              <a:t>Learn how to upload programs to the Arduino Uno</a:t>
            </a:r>
          </a:p>
          <a:p>
            <a:pPr>
              <a:lnSpc>
                <a:spcPct val="90000"/>
              </a:lnSpc>
            </a:pPr>
            <a:r>
              <a:rPr lang="en-US" sz="1900" dirty="0" smtClean="0"/>
              <a:t>Learn how to debug the Arduino Uno</a:t>
            </a:r>
          </a:p>
          <a:p>
            <a:pPr>
              <a:lnSpc>
                <a:spcPct val="90000"/>
              </a:lnSpc>
            </a:pPr>
            <a:r>
              <a:rPr lang="en-US" sz="1900" dirty="0" smtClean="0"/>
              <a:t>Learn how to interface with hardware</a:t>
            </a:r>
          </a:p>
        </p:txBody>
      </p:sp>
    </p:spTree>
    <p:extLst>
      <p:ext uri="{BB962C8B-B14F-4D97-AF65-F5344CB8AC3E}">
        <p14:creationId xmlns:p14="http://schemas.microsoft.com/office/powerpoint/2010/main" val="313776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34" y="115736"/>
            <a:ext cx="9150118" cy="6161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54251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63851"/>
            <a:ext cx="8503749" cy="4339526"/>
          </a:xfrm>
        </p:spPr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 smtClean="0"/>
              <a:t>hy </a:t>
            </a:r>
            <a:r>
              <a:rPr lang="en-US" dirty="0" err="1"/>
              <a:t>a</a:t>
            </a:r>
            <a:r>
              <a:rPr lang="en-US" dirty="0" err="1" smtClean="0"/>
              <a:t>rduino</a:t>
            </a:r>
            <a:r>
              <a:rPr lang="en-US" dirty="0" smtClean="0"/>
              <a:t>?</a:t>
            </a:r>
          </a:p>
          <a:p>
            <a:r>
              <a:rPr lang="en-US" dirty="0"/>
              <a:t>e</a:t>
            </a:r>
            <a:r>
              <a:rPr lang="en-US" dirty="0" smtClean="0"/>
              <a:t>xplore the </a:t>
            </a:r>
            <a:r>
              <a:rPr lang="en-US" dirty="0" err="1" smtClean="0"/>
              <a:t>arduino</a:t>
            </a:r>
            <a:r>
              <a:rPr lang="en-US" dirty="0" smtClean="0"/>
              <a:t> ide</a:t>
            </a:r>
          </a:p>
          <a:p>
            <a:r>
              <a:rPr lang="en-US" dirty="0" smtClean="0"/>
              <a:t>Install some additional libraries</a:t>
            </a:r>
          </a:p>
          <a:p>
            <a:r>
              <a:rPr lang="en-US" dirty="0" smtClean="0"/>
              <a:t>setup vs. loop</a:t>
            </a:r>
          </a:p>
          <a:p>
            <a:r>
              <a:rPr lang="en-US" dirty="0"/>
              <a:t>i</a:t>
            </a:r>
            <a:r>
              <a:rPr lang="en-US" dirty="0" smtClean="0"/>
              <a:t>nput and output</a:t>
            </a:r>
          </a:p>
          <a:p>
            <a:r>
              <a:rPr lang="en-US" dirty="0"/>
              <a:t>d</a:t>
            </a:r>
            <a:r>
              <a:rPr lang="en-US" dirty="0" smtClean="0"/>
              <a:t>ebugging via the console / terminal / serial monitor</a:t>
            </a:r>
          </a:p>
          <a:p>
            <a:r>
              <a:rPr lang="en-US" dirty="0" err="1"/>
              <a:t>a</a:t>
            </a:r>
            <a:r>
              <a:rPr lang="en-US" dirty="0" err="1" smtClean="0"/>
              <a:t>rduino</a:t>
            </a:r>
            <a:r>
              <a:rPr lang="en-US" dirty="0" smtClean="0"/>
              <a:t> and time</a:t>
            </a:r>
          </a:p>
          <a:p>
            <a:r>
              <a:rPr lang="en-US" dirty="0"/>
              <a:t>i</a:t>
            </a:r>
            <a:r>
              <a:rPr lang="en-US" dirty="0" smtClean="0"/>
              <a:t>nterfacing with hardware</a:t>
            </a:r>
          </a:p>
          <a:p>
            <a:r>
              <a:rPr lang="en-US" dirty="0"/>
              <a:t>d</a:t>
            </a:r>
            <a:r>
              <a:rPr lang="en-US" dirty="0" smtClean="0"/>
              <a:t>oing this at 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12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Arduino?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Great Teaching Tool</a:t>
            </a:r>
          </a:p>
          <a:p>
            <a:r>
              <a:rPr lang="en-US" dirty="0" smtClean="0"/>
              <a:t>Variety</a:t>
            </a:r>
          </a:p>
          <a:p>
            <a:r>
              <a:rPr lang="en-US" dirty="0" smtClean="0"/>
              <a:t>Easy to get started</a:t>
            </a:r>
          </a:p>
          <a:p>
            <a:r>
              <a:rPr lang="en-US" dirty="0" smtClean="0"/>
              <a:t>No OS to get in the way</a:t>
            </a:r>
          </a:p>
          <a:p>
            <a:r>
              <a:rPr lang="en-US" dirty="0" smtClean="0"/>
              <a:t>Device control</a:t>
            </a:r>
          </a:p>
          <a:p>
            <a:r>
              <a:rPr lang="en-US" dirty="0" smtClean="0"/>
              <a:t>Physically small</a:t>
            </a:r>
          </a:p>
          <a:p>
            <a:r>
              <a:rPr lang="en-US" dirty="0" smtClean="0"/>
              <a:t>But note, not lots of memory or processing 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662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740" y="1634106"/>
            <a:ext cx="3416888" cy="339126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137" y="609600"/>
            <a:ext cx="6132446" cy="1905000"/>
          </a:xfrm>
        </p:spPr>
        <p:txBody>
          <a:bodyPr>
            <a:normAutofit/>
          </a:bodyPr>
          <a:lstStyle/>
          <a:p>
            <a:r>
              <a:rPr lang="en-US" dirty="0"/>
              <a:t>Open the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9138" y="2666999"/>
            <a:ext cx="6271591" cy="3395871"/>
          </a:xfrm>
        </p:spPr>
        <p:txBody>
          <a:bodyPr anchor="t">
            <a:normAutofit/>
          </a:bodyPr>
          <a:lstStyle/>
          <a:p>
            <a:r>
              <a:rPr lang="en-US" dirty="0"/>
              <a:t>look for the Arduino IDE icon on the desktop</a:t>
            </a:r>
          </a:p>
          <a:p>
            <a:r>
              <a:rPr lang="en-US" dirty="0"/>
              <a:t>double click it and wait for it to open</a:t>
            </a:r>
          </a:p>
          <a:p>
            <a:r>
              <a:rPr lang="en-US" dirty="0"/>
              <a:t>a new ‘sketch’ (program) should come up with a setup and loop function</a:t>
            </a:r>
          </a:p>
          <a:p>
            <a:r>
              <a:rPr lang="en-US" dirty="0"/>
              <a:t>verify</a:t>
            </a:r>
          </a:p>
          <a:p>
            <a:r>
              <a:rPr lang="en-US" dirty="0"/>
              <a:t>upload</a:t>
            </a:r>
          </a:p>
          <a:p>
            <a:r>
              <a:rPr lang="en-US" dirty="0"/>
              <a:t>compiler output window</a:t>
            </a:r>
          </a:p>
          <a:p>
            <a:r>
              <a:rPr lang="en-US" dirty="0"/>
              <a:t>board / port / serial monitor / serial plotter</a:t>
            </a:r>
          </a:p>
        </p:txBody>
      </p:sp>
    </p:spTree>
    <p:extLst>
      <p:ext uri="{BB962C8B-B14F-4D97-AF65-F5344CB8AC3E}">
        <p14:creationId xmlns:p14="http://schemas.microsoft.com/office/powerpoint/2010/main" val="3669406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94" y="960553"/>
            <a:ext cx="6916633" cy="461685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 dirty="0"/>
              <a:t>What are libraries?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1800" dirty="0" smtClean="0"/>
              <a:t>borrowed code</a:t>
            </a:r>
          </a:p>
          <a:p>
            <a:r>
              <a:rPr lang="en-US" sz="1800" dirty="0" smtClean="0"/>
              <a:t>reuse</a:t>
            </a:r>
          </a:p>
          <a:p>
            <a:r>
              <a:rPr lang="en-US" sz="1800" dirty="0" smtClean="0"/>
              <a:t>hardware manufacturers </a:t>
            </a:r>
          </a:p>
          <a:p>
            <a:r>
              <a:rPr lang="en-US" sz="1800" dirty="0" smtClean="0"/>
              <a:t>open source</a:t>
            </a:r>
          </a:p>
          <a:p>
            <a:r>
              <a:rPr lang="en-US" sz="1800" dirty="0" smtClean="0"/>
              <a:t>Platforms / architectures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17392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" b="162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Adding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g</a:t>
            </a:r>
            <a:r>
              <a:rPr lang="en-US" dirty="0" smtClean="0"/>
              <a:t>o to sketch -&gt; include library -&gt; manage libraries</a:t>
            </a:r>
          </a:p>
          <a:p>
            <a:r>
              <a:rPr lang="en-US" dirty="0" smtClean="0"/>
              <a:t>search for the library needed and click install</a:t>
            </a:r>
          </a:p>
          <a:p>
            <a:r>
              <a:rPr lang="en-US" dirty="0" smtClean="0"/>
              <a:t>go </a:t>
            </a:r>
            <a:r>
              <a:rPr lang="en-US" dirty="0"/>
              <a:t>to sketch -&gt; include library -&gt; a</a:t>
            </a:r>
            <a:r>
              <a:rPr lang="en-US" dirty="0" smtClean="0"/>
              <a:t>dd .zip 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4210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647</TotalTime>
  <Words>573</Words>
  <Application>Microsoft Macintosh PowerPoint</Application>
  <PresentationFormat>Widescreen</PresentationFormat>
  <Paragraphs>145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Century Gothic</vt:lpstr>
      <vt:lpstr>Courier</vt:lpstr>
      <vt:lpstr>Mangal</vt:lpstr>
      <vt:lpstr>Arial</vt:lpstr>
      <vt:lpstr>Mesh</vt:lpstr>
      <vt:lpstr>Programming the arduino</vt:lpstr>
      <vt:lpstr>introduction</vt:lpstr>
      <vt:lpstr>contact</vt:lpstr>
      <vt:lpstr>goals</vt:lpstr>
      <vt:lpstr>Agenda</vt:lpstr>
      <vt:lpstr>Why Arduino?</vt:lpstr>
      <vt:lpstr>Open the IDE</vt:lpstr>
      <vt:lpstr>What are libraries? </vt:lpstr>
      <vt:lpstr>Adding libraries</vt:lpstr>
      <vt:lpstr>Setup vs loop</vt:lpstr>
      <vt:lpstr>Input and output</vt:lpstr>
      <vt:lpstr>pwm</vt:lpstr>
      <vt:lpstr>debugging</vt:lpstr>
      <vt:lpstr>Breadboards</vt:lpstr>
      <vt:lpstr>Resistors</vt:lpstr>
      <vt:lpstr>leds</vt:lpstr>
      <vt:lpstr>learned so far</vt:lpstr>
      <vt:lpstr>Arduino and time</vt:lpstr>
      <vt:lpstr>PhotoResistors</vt:lpstr>
      <vt:lpstr>Voltage Division</vt:lpstr>
      <vt:lpstr>Read light intensity</vt:lpstr>
      <vt:lpstr>Functions</vt:lpstr>
      <vt:lpstr>DHT11 Temperature and humidity sensor</vt:lpstr>
      <vt:lpstr>Serial plotter</vt:lpstr>
      <vt:lpstr>Doing this at home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DIY weather station</dc:title>
  <dc:creator>Microsoft Office User</dc:creator>
  <cp:lastModifiedBy>Brock, Ryan</cp:lastModifiedBy>
  <cp:revision>45</cp:revision>
  <dcterms:created xsi:type="dcterms:W3CDTF">2016-12-29T18:09:35Z</dcterms:created>
  <dcterms:modified xsi:type="dcterms:W3CDTF">2017-08-09T02:36:38Z</dcterms:modified>
</cp:coreProperties>
</file>